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12192000" cy="6858000"/>
  <p:notesSz cx="6797675" cy="992663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4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  <p15:guide id="4" pos="4152" userDrawn="1">
          <p15:clr>
            <a:srgbClr val="A4A3A4"/>
          </p15:clr>
        </p15:guide>
        <p15:guide id="5" pos="264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pos="64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Jaime Ferrer Garay" initials="JJFG" lastIdx="2" clrIdx="0"/>
  <p:cmAuthor id="2" name="Christopher Ngai" initials="CN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4"/>
    <a:srgbClr val="C2EADA"/>
    <a:srgbClr val="FFCCFF"/>
    <a:srgbClr val="660066"/>
    <a:srgbClr val="FF00FF"/>
    <a:srgbClr val="00FFFF"/>
    <a:srgbClr val="808080"/>
    <a:srgbClr val="E6E6E6"/>
    <a:srgbClr val="FF6699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2"/>
    <p:restoredTop sz="91892" autoAdjust="0"/>
  </p:normalViewPr>
  <p:slideViewPr>
    <p:cSldViewPr snapToGrid="0">
      <p:cViewPr varScale="1">
        <p:scale>
          <a:sx n="85" d="100"/>
          <a:sy n="85" d="100"/>
        </p:scale>
        <p:origin x="509" y="48"/>
      </p:cViewPr>
      <p:guideLst>
        <p:guide orient="horz" pos="4174"/>
        <p:guide orient="horz" pos="3120"/>
        <p:guide pos="4152"/>
        <p:guide pos="264"/>
        <p:guide orient="horz" pos="144"/>
        <p:guide pos="6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F756-F78B-8047-ACF8-4C1BBB58A06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31867-F3E8-944D-BF5F-0E32F802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53B6-F5A4-9A4F-8B42-F86434E1D2F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6A7E-5AF5-424D-89EE-02B68D2F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有多少病人是在二線對</a:t>
            </a:r>
            <a:r>
              <a:rPr lang="en-US" altLang="zh-TW" dirty="0"/>
              <a:t>R</a:t>
            </a:r>
            <a:r>
              <a:rPr lang="zh-TW" altLang="en-US" dirty="0"/>
              <a:t> </a:t>
            </a:r>
            <a:r>
              <a:rPr lang="en-US" altLang="zh-TW" dirty="0"/>
              <a:t>refractory</a:t>
            </a:r>
            <a:r>
              <a:rPr lang="zh-TW" altLang="en-US" dirty="0"/>
              <a:t>的，在</a:t>
            </a:r>
            <a:r>
              <a:rPr lang="en-US" altLang="zh-TW" dirty="0"/>
              <a:t>OB</a:t>
            </a:r>
            <a:r>
              <a:rPr lang="zh-TW" altLang="en-US" dirty="0"/>
              <a:t>的二線給付之下，是否影響醫師在一線的用藥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D6A7E-5AF5-424D-89EE-02B68D2F75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1007218"/>
            <a:ext cx="10940781" cy="1321056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4" y="2415856"/>
            <a:ext cx="8118446" cy="12407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233" y="6370949"/>
            <a:ext cx="5151534" cy="365125"/>
          </a:xfrm>
        </p:spPr>
        <p:txBody>
          <a:bodyPr anchor="ctr"/>
          <a:lstStyle/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700577" y="2555213"/>
            <a:ext cx="2695816" cy="634301"/>
          </a:xfrm>
        </p:spPr>
        <p:txBody>
          <a:bodyPr/>
          <a:lstStyle>
            <a:lvl1pPr algn="r">
              <a:defRPr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12516" y="196770"/>
            <a:ext cx="2095018" cy="8104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11172825" y="354815"/>
            <a:ext cx="621372" cy="5648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04" y="383390"/>
            <a:ext cx="536246" cy="5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2072819"/>
            <a:ext cx="10870672" cy="1474329"/>
          </a:xfrm>
        </p:spPr>
        <p:txBody>
          <a:bodyPr anchor="b"/>
          <a:lstStyle>
            <a:lvl1pPr algn="l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63" y="3547148"/>
            <a:ext cx="10900217" cy="85975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5" y="6370949"/>
            <a:ext cx="8819162" cy="365125"/>
          </a:xfrm>
        </p:spPr>
        <p:txBody>
          <a:bodyPr anchor="ctr"/>
          <a:lstStyle/>
          <a:p>
            <a:r>
              <a:rPr lang="en-US" dirty="0"/>
              <a:t>Aliqopa Launch Excellence Meeting • RESTRICTED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7282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11126787" cy="5092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600" y="6274919"/>
            <a:ext cx="54980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494" y="6274919"/>
            <a:ext cx="66288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00455317-9B1C-7F4E-8829-CF2A48377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5404893" cy="5211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77507" y="914400"/>
            <a:ext cx="5404893" cy="5211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600" y="6274919"/>
            <a:ext cx="54980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494" y="6274919"/>
            <a:ext cx="66288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00455317-9B1C-7F4E-8829-CF2A48377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548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600" y="6274919"/>
            <a:ext cx="54980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494" y="6274919"/>
            <a:ext cx="66288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00455317-9B1C-7F4E-8829-CF2A48377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0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600" y="6274919"/>
            <a:ext cx="54980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494" y="6274919"/>
            <a:ext cx="66288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00455317-9B1C-7F4E-8829-CF2A48377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614" y="51092"/>
            <a:ext cx="10610320" cy="686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3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0975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4" y="51092"/>
            <a:ext cx="10610320" cy="68607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914400"/>
            <a:ext cx="11126787" cy="5211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600" y="6274919"/>
            <a:ext cx="54980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Aliqopa Launch Excellence Meeting • RESTRICTED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494" y="6274919"/>
            <a:ext cx="66288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00455317-9B1C-7F4E-8829-CF2A48377C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613" y="816077"/>
            <a:ext cx="11126787" cy="0"/>
          </a:xfrm>
          <a:prstGeom prst="line">
            <a:avLst/>
          </a:prstGeom>
          <a:ln>
            <a:gradFill>
              <a:gsLst>
                <a:gs pos="0">
                  <a:schemeClr val="tx2"/>
                </a:gs>
                <a:gs pos="99000">
                  <a:schemeClr val="accent4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0066488" y="6007261"/>
            <a:ext cx="2095018" cy="8507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88680"/>
            <a:ext cx="457200" cy="457200"/>
          </a:xfrm>
          <a:prstGeom prst="rect">
            <a:avLst/>
          </a:prstGeom>
        </p:spPr>
      </p:pic>
      <p:sp>
        <p:nvSpPr>
          <p:cNvPr id="8" name="MSIPCMContentMarking" descr="{&quot;HashCode&quot;:-242339457,&quot;Placement&quot;:&quot;Footer&quot;}"/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  <a:endParaRPr lang="en-US" sz="2200" dirty="0" err="1">
              <a:solidFill>
                <a:srgbClr val="FF89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marL="548640" indent="-91440" algn="l" defTabSz="457200" rtl="0" eaLnBrk="1" latinLnBrk="0" hangingPunct="1">
        <a:spcBef>
          <a:spcPts val="200"/>
        </a:spcBef>
        <a:buClr>
          <a:schemeClr val="tx2"/>
        </a:buClr>
        <a:buFont typeface="Arial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91440" algn="l" defTabSz="457200" rtl="0" eaLnBrk="1" latinLnBrk="0" hangingPunct="1">
        <a:spcBef>
          <a:spcPts val="200"/>
        </a:spcBef>
        <a:buClr>
          <a:schemeClr val="tx2"/>
        </a:buClr>
        <a:buFont typeface="Lucida Grande"/>
        <a:buChar char="-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91440" algn="l" defTabSz="457200" rtl="0" eaLnBrk="1" latinLnBrk="0" hangingPunct="1">
        <a:spcBef>
          <a:spcPts val="200"/>
        </a:spcBef>
        <a:buClr>
          <a:schemeClr val="tx2"/>
        </a:buClr>
        <a:buFont typeface="Arial"/>
        <a:buChar char="•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74520" indent="-91440" algn="l" defTabSz="457200" rtl="0" eaLnBrk="1" latinLnBrk="0" hangingPunct="1">
        <a:spcBef>
          <a:spcPts val="200"/>
        </a:spcBef>
        <a:buClr>
          <a:schemeClr val="tx2"/>
        </a:buClr>
        <a:buFont typeface="Arial"/>
        <a:buChar char="»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54" y="0"/>
            <a:ext cx="10705715" cy="68607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HST Lymphoma Working Group- Follicular lymphoma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8118"/>
              </p:ext>
            </p:extLst>
          </p:nvPr>
        </p:nvGraphicFramePr>
        <p:xfrm>
          <a:off x="372177" y="1138709"/>
          <a:ext cx="11336341" cy="56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21">
                  <a:extLst>
                    <a:ext uri="{9D8B030D-6E8A-4147-A177-3AD203B41FA5}">
                      <a16:colId xmlns:a16="http://schemas.microsoft.com/office/drawing/2014/main" val="1244038632"/>
                    </a:ext>
                  </a:extLst>
                </a:gridCol>
                <a:gridCol w="6141741">
                  <a:extLst>
                    <a:ext uri="{9D8B030D-6E8A-4147-A177-3AD203B41FA5}">
                      <a16:colId xmlns:a16="http://schemas.microsoft.com/office/drawing/2014/main" val="2564010878"/>
                    </a:ext>
                  </a:extLst>
                </a:gridCol>
                <a:gridCol w="1787645">
                  <a:extLst>
                    <a:ext uri="{9D8B030D-6E8A-4147-A177-3AD203B41FA5}">
                      <a16:colId xmlns:a16="http://schemas.microsoft.com/office/drawing/2014/main" val="1221906493"/>
                    </a:ext>
                  </a:extLst>
                </a:gridCol>
                <a:gridCol w="1930834">
                  <a:extLst>
                    <a:ext uri="{9D8B030D-6E8A-4147-A177-3AD203B41FA5}">
                      <a16:colId xmlns:a16="http://schemas.microsoft.com/office/drawing/2014/main" val="1493489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講者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座長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4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14:20-14:30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9210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 Remark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王銘崇 醫師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31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14:30-15:05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prognostic factor for FL patients</a:t>
                      </a:r>
                    </a:p>
                    <a:p>
                      <a:pPr marL="45085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Pre-existing prognostic factor</a:t>
                      </a:r>
                    </a:p>
                    <a:p>
                      <a:pPr marL="45085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 treatment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裴松南 醫師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(TBD)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王銘崇 醫師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6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15:05-15:15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0850" algn="l"/>
                        </a:tabLst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王銘崇 醫師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6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15:15-15:50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Current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treatment for first line FL</a:t>
                      </a:r>
                    </a:p>
                    <a:p>
                      <a:pPr marL="3365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0850" algn="l"/>
                        </a:tabLst>
                        <a:defRPr/>
                      </a:pPr>
                      <a:r>
                        <a:rPr lang="en-US" sz="1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Chemoimmunotherapy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3365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0850" algn="l"/>
                        </a:tabLst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Other chemo-free regimens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蕭聖諺 醫師 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(TBD)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王銘崇 醫師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1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15:50-16:15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Discussion and Break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王銘崇 醫師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16:15-16:50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1" baseline="0"/>
                        <a:t>Evolving </a:t>
                      </a:r>
                      <a:r>
                        <a:rPr lang="en-US" sz="1400" b="1" baseline="0" dirty="0"/>
                        <a:t>treatment landscape in relapse or refractory FL </a:t>
                      </a:r>
                    </a:p>
                    <a:p>
                      <a:pPr marL="450850" indent="-2587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Chemoimmunotherapy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0850" lvl="1" indent="-258763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Transplant </a:t>
                      </a:r>
                    </a:p>
                    <a:p>
                      <a:pPr marL="450850" lvl="1" indent="-2587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Novel agents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王浩元 醫師 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(TBD)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陳彩雲 醫師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22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16:50-17:00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陳彩雲 醫師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51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17:00-17:35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Current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treatment landscape for FL in Taiwan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85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available treatment options in Taiwan</a:t>
                      </a:r>
                    </a:p>
                    <a:p>
                      <a:pPr marL="45085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 treatment pattern in Taiwan</a:t>
                      </a:r>
                    </a:p>
                    <a:p>
                      <a:pPr marL="45085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gap between Taiwan and other countries regarding available FL treatment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柯博升 醫師 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(TBD)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陳彩雲 醫師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1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17:35-17:45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陳彩雲 醫師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5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17:45-19:30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Dinner</a:t>
                      </a:r>
                      <a:r>
                        <a:rPr lang="en-US" altLang="zh-TW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with discussion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陳彩雲 醫師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6081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9053" y="847767"/>
            <a:ext cx="7904925" cy="332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009974"/>
                </a:solidFill>
              </a:rPr>
              <a:t>Date:   24, Oct, 2020                   Venue: </a:t>
            </a:r>
            <a:r>
              <a:rPr lang="zh-TW" altLang="en-US" b="1" dirty="0">
                <a:solidFill>
                  <a:srgbClr val="009974"/>
                </a:solidFill>
              </a:rPr>
              <a:t>高雄林皇宮</a:t>
            </a:r>
            <a:r>
              <a:rPr lang="en-US" b="1" dirty="0">
                <a:solidFill>
                  <a:srgbClr val="0099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966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iqopa">
  <a:themeElements>
    <a:clrScheme name="Aliqopa Colors">
      <a:dk1>
        <a:srgbClr val="4F453D"/>
      </a:dk1>
      <a:lt1>
        <a:srgbClr val="009974"/>
      </a:lt1>
      <a:dk2>
        <a:srgbClr val="F47920"/>
      </a:dk2>
      <a:lt2>
        <a:srgbClr val="FFFFFF"/>
      </a:lt2>
      <a:accent1>
        <a:srgbClr val="F47920"/>
      </a:accent1>
      <a:accent2>
        <a:srgbClr val="FFEC00"/>
      </a:accent2>
      <a:accent3>
        <a:srgbClr val="D99415"/>
      </a:accent3>
      <a:accent4>
        <a:srgbClr val="009974"/>
      </a:accent4>
      <a:accent5>
        <a:srgbClr val="4F453D"/>
      </a:accent5>
      <a:accent6>
        <a:srgbClr val="808080"/>
      </a:accent6>
      <a:hlink>
        <a:srgbClr val="F47920"/>
      </a:hlink>
      <a:folHlink>
        <a:srgbClr val="0099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ADBE093453648886D1CE3F90DD268" ma:contentTypeVersion="13" ma:contentTypeDescription="Create a new document." ma:contentTypeScope="" ma:versionID="38b6b54305b32f66a9d3c417042e121a">
  <xsd:schema xmlns:xsd="http://www.w3.org/2001/XMLSchema" xmlns:xs="http://www.w3.org/2001/XMLSchema" xmlns:p="http://schemas.microsoft.com/office/2006/metadata/properties" xmlns:ns3="5ec14cb0-a2ec-419c-b437-5bb487ac9777" xmlns:ns4="761fe63b-cbc7-4b19-ac61-35e1238855f3" targetNamespace="http://schemas.microsoft.com/office/2006/metadata/properties" ma:root="true" ma:fieldsID="842f7543f4af5f301d2cb5590217eac0" ns3:_="" ns4:_="">
    <xsd:import namespace="5ec14cb0-a2ec-419c-b437-5bb487ac9777"/>
    <xsd:import namespace="761fe63b-cbc7-4b19-ac61-35e1238855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14cb0-a2ec-419c-b437-5bb487ac9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fe63b-cbc7-4b19-ac61-35e1238855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CF95D-4FAD-4E0D-849B-8243FC3EE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8E0045-7C61-499F-8F25-1AEFD1928E0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61fe63b-cbc7-4b19-ac61-35e1238855f3"/>
    <ds:schemaRef ds:uri="5ec14cb0-a2ec-419c-b437-5bb487ac977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9E8DC9-2994-4D15-9B6A-54121F729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14cb0-a2ec-419c-b437-5bb487ac9777"/>
    <ds:schemaRef ds:uri="761fe63b-cbc7-4b19-ac61-35e123885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Words>181</Words>
  <Application>Microsoft Office PowerPoint</Application>
  <PresentationFormat>寬螢幕</PresentationFormat>
  <Paragraphs>52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Lucida Grande</vt:lpstr>
      <vt:lpstr>Arial</vt:lpstr>
      <vt:lpstr>Calibri</vt:lpstr>
      <vt:lpstr>Symbol</vt:lpstr>
      <vt:lpstr>Aliqopa</vt:lpstr>
      <vt:lpstr>think-cell Slide</vt:lpstr>
      <vt:lpstr>HST Lymphoma Working Group- Follicular lymphoma </vt:lpstr>
    </vt:vector>
  </TitlesOfParts>
  <Company>fcb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fcb fcb</dc:creator>
  <cp:keywords>Classification: Restricted</cp:keywords>
  <cp:lastModifiedBy>The Hematology Society of Taiwan</cp:lastModifiedBy>
  <cp:revision>274</cp:revision>
  <cp:lastPrinted>2020-01-21T02:06:02Z</cp:lastPrinted>
  <dcterms:created xsi:type="dcterms:W3CDTF">2017-01-25T16:55:49Z</dcterms:created>
  <dcterms:modified xsi:type="dcterms:W3CDTF">2020-06-11T08:09:47Z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0x0101001F6ADBE093453648886D1CE3F90DD268</vt:lpwstr>
  </property>
  <property fmtid="{D5CDD505-2E9C-101B-9397-08002B2CF9AE}" pid="3" name="_dlc_policyId">
    <vt:lpwstr>0x0101|-2126682137</vt:lpwstr>
  </property>
  <property fmtid="{D5CDD505-2E9C-101B-9397-08002B2CF9AE}" pid="4" name="ItemRetentionFormula">
    <vt:lpwstr>&lt;formula id="Bayer SharePoint Retention Policy 2.1" /&gt;</vt:lpwstr>
  </property>
  <property fmtid="{D5CDD505-2E9C-101B-9397-08002B2CF9AE}" pid="5" name="_dlc_DocIdItemGuid">
    <vt:lpwstr>8d1600b7-4152-44d1-bb6b-bb11858f65fd</vt:lpwstr>
  </property>
  <property fmtid="{D5CDD505-2E9C-101B-9397-08002B2CF9AE}" pid="6" name="DataClassBayerRetention">
    <vt:lpwstr>1;#Short-Term|6d967203-8346-4b9c-90f8-b3828a3fa508</vt:lpwstr>
  </property>
  <property fmtid="{D5CDD505-2E9C-101B-9397-08002B2CF9AE}" pid="7" name="Classification">
    <vt:lpwstr>Restricted</vt:lpwstr>
  </property>
  <property fmtid="{D5CDD505-2E9C-101B-9397-08002B2CF9AE}" pid="8" name="MSIP_Label_2c76c141-ac86-40e5-abf2-c6f60e474cee_Enabled">
    <vt:lpwstr>True</vt:lpwstr>
  </property>
  <property fmtid="{D5CDD505-2E9C-101B-9397-08002B2CF9AE}" pid="9" name="MSIP_Label_2c76c141-ac86-40e5-abf2-c6f60e474cee_SiteId">
    <vt:lpwstr>fcb2b37b-5da0-466b-9b83-0014b67a7c78</vt:lpwstr>
  </property>
  <property fmtid="{D5CDD505-2E9C-101B-9397-08002B2CF9AE}" pid="10" name="MSIP_Label_2c76c141-ac86-40e5-abf2-c6f60e474cee_Owner">
    <vt:lpwstr>bear.yu@bayer.com</vt:lpwstr>
  </property>
  <property fmtid="{D5CDD505-2E9C-101B-9397-08002B2CF9AE}" pid="11" name="MSIP_Label_2c76c141-ac86-40e5-abf2-c6f60e474cee_SetDate">
    <vt:lpwstr>2019-12-04T02:16:11.6877690Z</vt:lpwstr>
  </property>
  <property fmtid="{D5CDD505-2E9C-101B-9397-08002B2CF9AE}" pid="12" name="MSIP_Label_2c76c141-ac86-40e5-abf2-c6f60e474cee_Name">
    <vt:lpwstr>RESTRICTED</vt:lpwstr>
  </property>
  <property fmtid="{D5CDD505-2E9C-101B-9397-08002B2CF9AE}" pid="13" name="MSIP_Label_2c76c141-ac86-40e5-abf2-c6f60e474cee_Application">
    <vt:lpwstr>Microsoft Azure Information Protection</vt:lpwstr>
  </property>
  <property fmtid="{D5CDD505-2E9C-101B-9397-08002B2CF9AE}" pid="14" name="MSIP_Label_2c76c141-ac86-40e5-abf2-c6f60e474cee_Extended_MSFT_Method">
    <vt:lpwstr>Automatic</vt:lpwstr>
  </property>
  <property fmtid="{D5CDD505-2E9C-101B-9397-08002B2CF9AE}" pid="15" name="Sensitivity">
    <vt:lpwstr>RESTRICTED</vt:lpwstr>
  </property>
</Properties>
</file>